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3450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4660"/>
  </p:normalViewPr>
  <p:slideViewPr>
    <p:cSldViewPr snapToGrid="0">
      <p:cViewPr>
        <p:scale>
          <a:sx n="105" d="100"/>
          <a:sy n="105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7AB4D-38CE-4E93-90F2-608B53FB9CD6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4EF3A-CE82-4506-A8AE-A8DAA958E9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6557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A290-41B3-BF1E-380D-F63CB71F3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F3898-7852-C7F5-9AC0-FE2C6975B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0A62F-6615-E431-4C58-8D4D78DE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1F03A-967C-B593-4A1A-354B83A3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6B85A-BB64-B4B0-9C9E-EF1DE5A2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211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35CB-DA61-F1D7-243E-E7B7BA4CE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3B1BA-82F1-0736-3E50-D7C3D80D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6294A-B350-B260-6D53-F755F3F4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7FEBF-2FD3-3086-C4E8-BCE463DC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25F6-665C-AFB2-5FEC-593CB60B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941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AC535-FF39-2D26-9365-25CD46FAB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393DA-42F0-4EC6-E618-A66CBAF63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C8CD0-E922-97D4-A15E-10068AE8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04809-A5C0-3C15-496A-870C4439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1D8ED-791F-5911-7A40-A3F7C615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3074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8A2F-4405-844A-B46E-CAD16B213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956" y="1259909"/>
            <a:ext cx="10515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B83F4-0E4B-5845-80EE-884C696DD1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956" y="6356351"/>
            <a:ext cx="2743200" cy="365125"/>
          </a:xfrm>
        </p:spPr>
        <p:txBody>
          <a:bodyPr/>
          <a:lstStyle/>
          <a:p>
            <a:fld id="{0C9CBF8E-014E-B342-AF69-3FA2FD4070E0}" type="datetime1">
              <a:rPr lang="de-DE" smtClean="0"/>
              <a:t>28.11.2024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2E85D-1719-8A40-9CF1-3B416726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23479" y="6356351"/>
            <a:ext cx="4114800" cy="365125"/>
          </a:xfrm>
        </p:spPr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40ADC-D399-734F-9D81-1F319B93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60A-6588-1346-929B-B2F0CA7337D2}" type="slidenum">
              <a:rPr lang="en-DE" smtClean="0"/>
              <a:t>‹#›</a:t>
            </a:fld>
            <a:endParaRPr lang="en-D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16F87D-B6BD-A045-8BE7-3A8F8F690972}"/>
              </a:ext>
            </a:extLst>
          </p:cNvPr>
          <p:cNvSpPr/>
          <p:nvPr userDrawn="1"/>
        </p:nvSpPr>
        <p:spPr>
          <a:xfrm>
            <a:off x="-12036" y="897"/>
            <a:ext cx="12204035" cy="768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400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3894DF8-606D-C444-A0D3-A6C8E15E4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56" y="275456"/>
            <a:ext cx="10508339" cy="47406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lang="en-GB" sz="20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 Rounded MT Bold"/>
              </a:defRPr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A0CCFE6-A430-6346-A126-F676081A931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5472" y="58342"/>
            <a:ext cx="6350445" cy="266937"/>
          </a:xfrm>
          <a:ln w="12700">
            <a:miter lim="400000"/>
          </a:ln>
        </p:spPr>
        <p:txBody>
          <a:bodyPr lIns="50800" tIns="50800" rIns="50800" bIns="50800" anchor="ctr"/>
          <a:lstStyle>
            <a:lvl1pPr marL="0" indent="0">
              <a:buNone/>
              <a:defRPr lang="en-GB" sz="1200" b="1" dirty="0" smtClean="0">
                <a:solidFill>
                  <a:schemeClr val="accent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228594" indent="0">
              <a:buNone/>
              <a:defRPr lang="en-GB" sz="1800" dirty="0" smtClean="0"/>
            </a:lvl2pPr>
            <a:lvl3pPr>
              <a:defRPr lang="en-GB" sz="1800" dirty="0" smtClean="0"/>
            </a:lvl3pPr>
            <a:lvl4pPr>
              <a:defRPr lang="en-GB" dirty="0" smtClean="0"/>
            </a:lvl4pPr>
            <a:lvl5pPr marL="1543012" indent="0">
              <a:buFont typeface="Arial" panose="020B0604020202020204" pitchFamily="34" charset="0"/>
              <a:buNone/>
              <a:defRPr lang="en-DE" dirty="0"/>
            </a:lvl5pPr>
          </a:lstStyle>
          <a:p>
            <a:pPr marL="0" lvl="0" defTabSz="825479">
              <a:lnSpc>
                <a:spcPct val="100000"/>
              </a:lnSpc>
              <a:spcBef>
                <a:spcPts val="0"/>
              </a:spcBef>
            </a:pPr>
            <a:r>
              <a:rPr lang="en-GB"/>
              <a:t>1.1 Click to edit Section text styles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702B4A-8E5A-1E4D-9700-EA7E5AD4AD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8179" y="136526"/>
            <a:ext cx="498892" cy="5018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EC64CB-04B0-5A45-A7F4-CC34600D0E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351876" y="332090"/>
            <a:ext cx="782248" cy="911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53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2D49-C87D-95D2-7824-25296264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A1BBA-5FF5-426D-B265-DC2675251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502CE-B066-6E6F-DA57-3D472CE5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FABA1-F0C6-5EB3-0C8F-B3EBF01F4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6760E-5E9E-D898-1E59-1D446793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5597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A5D7-14E2-B31D-100B-59BEBA3F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8EC38-6A85-F801-C891-6E1B8D0CE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12193-6974-8B48-04BA-CC9A149A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53440-4305-3EA3-4F35-512E9D04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598F-9A5E-B19F-ECFC-86D3D586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6200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811C-8FF6-F81D-0D46-B10EF6D19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83AE-D75A-1E8C-3D13-C2D3AF7F3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7A7FF-1D7E-C317-CED6-4EDABD549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4DEE6-280A-AC6A-FA8C-49BEF92C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D1A50-6CF5-9AD0-D58D-90026697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CB3FB-DBF1-E74C-8538-6D7AC081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1315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47-9E03-DF5B-6044-CC8D1837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97429-8C67-D160-A28B-472D15515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51BAF-C49B-84EF-0FD0-4107B32EC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4D84C-E5B5-B703-3EE4-A958506A2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A1137-9112-1F45-35B9-5A1D1BA5D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F9350E-11BE-41A9-80DB-93326052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15A76-F108-DCA8-A50B-8FCE6525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B6AC4-CA8D-84FF-56B2-BA014F96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6330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165C-035E-F405-00A7-139314B49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355D5-A461-F473-08A2-5AB256F9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445D2-1D66-6179-3C88-59EBBF0A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3FF8D-3808-6126-FB1B-7E2D6220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7329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CD4C1-C703-6892-F7C7-FE36CD1C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DC27B-DEE0-78E7-C066-406304E2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4B3E5-D34D-2C50-7EE5-495CF781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1518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887CC-555D-5CE3-B765-2293E391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19FB-DB4F-E702-4C1D-C9FAC37D5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10234-DFBD-4F2A-37E4-BDEC6DE82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5603F-33BA-A005-2E2D-429EA2E9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32489-C21B-D8C4-908D-FA3AC43A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3DCFE-7762-8BDE-853C-9F8D551A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0829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F0BC-1CCB-AE25-6C11-F1CE915C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C4514-2CCE-698F-F096-7AB426748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6B3DD-C81F-0CCD-88AB-A2F6F6933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36777-411D-43F2-7A14-4128DA43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5C17C-69A6-F0FE-4AD8-AB090037C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D0D93-8263-3E85-1516-7A07A6E0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782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961BE-F0B9-6A32-F8D7-8C0098E06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71ED4-16BC-AD16-8CB7-60B0F0B88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64D05-877F-73D8-D629-441B619F7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F1AF37-82CA-4338-A450-8FBE4860EDE5}" type="datetimeFigureOut">
              <a:rPr lang="en-AT" smtClean="0"/>
              <a:t>28/11/2024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43115-62FF-2E93-FA44-D48490792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564BD-7D77-4C11-F65A-CF9651F53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124E6C-D165-44FB-B242-79F8A8D8BE30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9520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F2F7139-10CB-F0BE-3E14-BB243E9F5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26096"/>
              </p:ext>
            </p:extLst>
          </p:nvPr>
        </p:nvGraphicFramePr>
        <p:xfrm>
          <a:off x="204946" y="841732"/>
          <a:ext cx="11137247" cy="5950060"/>
        </p:xfrm>
        <a:graphic>
          <a:graphicData uri="http://schemas.openxmlformats.org/drawingml/2006/table">
            <a:tbl>
              <a:tblPr firstRow="1" firstCol="1" bandRow="1"/>
              <a:tblGrid>
                <a:gridCol w="1016733">
                  <a:extLst>
                    <a:ext uri="{9D8B030D-6E8A-4147-A177-3AD203B41FA5}">
                      <a16:colId xmlns:a16="http://schemas.microsoft.com/office/drawing/2014/main" val="108572418"/>
                    </a:ext>
                  </a:extLst>
                </a:gridCol>
                <a:gridCol w="2310614">
                  <a:extLst>
                    <a:ext uri="{9D8B030D-6E8A-4147-A177-3AD203B41FA5}">
                      <a16:colId xmlns:a16="http://schemas.microsoft.com/office/drawing/2014/main" val="618665466"/>
                    </a:ext>
                  </a:extLst>
                </a:gridCol>
                <a:gridCol w="2603300">
                  <a:extLst>
                    <a:ext uri="{9D8B030D-6E8A-4147-A177-3AD203B41FA5}">
                      <a16:colId xmlns:a16="http://schemas.microsoft.com/office/drawing/2014/main" val="2126120316"/>
                    </a:ext>
                  </a:extLst>
                </a:gridCol>
                <a:gridCol w="2603300">
                  <a:extLst>
                    <a:ext uri="{9D8B030D-6E8A-4147-A177-3AD203B41FA5}">
                      <a16:colId xmlns:a16="http://schemas.microsoft.com/office/drawing/2014/main" val="4025818611"/>
                    </a:ext>
                  </a:extLst>
                </a:gridCol>
                <a:gridCol w="2603300">
                  <a:extLst>
                    <a:ext uri="{9D8B030D-6E8A-4147-A177-3AD203B41FA5}">
                      <a16:colId xmlns:a16="http://schemas.microsoft.com/office/drawing/2014/main" val="2085859791"/>
                    </a:ext>
                  </a:extLst>
                </a:gridCol>
              </a:tblGrid>
              <a:tr h="2754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Time​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Day 1 ​</a:t>
                      </a:r>
                      <a:endParaRPr lang="en-US" sz="1100" kern="100" dirty="0">
                        <a:effectLst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4</a:t>
                      </a:r>
                      <a:r>
                        <a:rPr lang="en-US" altLang="zh-CN" sz="1000" kern="100" baseline="30000" dirty="0">
                          <a:effectLst/>
                        </a:rPr>
                        <a:t>th</a:t>
                      </a:r>
                      <a:r>
                        <a:rPr lang="en-US" altLang="zh-CN" sz="1000" kern="100" dirty="0">
                          <a:effectLst/>
                        </a:rPr>
                        <a:t> November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Day 2​</a:t>
                      </a:r>
                      <a:endParaRPr lang="en-US" sz="1100" kern="100" dirty="0">
                        <a:effectLst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</a:t>
                      </a:r>
                      <a:r>
                        <a:rPr lang="en-US" altLang="zh-CN" sz="1000" kern="100" baseline="30000" dirty="0">
                          <a:effectLst/>
                        </a:rPr>
                        <a:t>th</a:t>
                      </a:r>
                      <a:r>
                        <a:rPr lang="en-US" altLang="zh-CN" sz="1000" kern="100" dirty="0">
                          <a:effectLst/>
                        </a:rPr>
                        <a:t> November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Day 3​</a:t>
                      </a:r>
                      <a:endParaRPr lang="en-US" sz="1100" kern="100" dirty="0">
                        <a:effectLst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6</a:t>
                      </a:r>
                      <a:r>
                        <a:rPr lang="en-US" altLang="zh-CN" sz="1000" kern="100" baseline="30000" dirty="0">
                          <a:effectLst/>
                        </a:rPr>
                        <a:t>th</a:t>
                      </a:r>
                      <a:r>
                        <a:rPr lang="en-US" altLang="zh-CN" sz="1000" kern="100" dirty="0">
                          <a:effectLst/>
                        </a:rPr>
                        <a:t> November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Day 4</a:t>
                      </a:r>
                      <a:endParaRPr lang="en-US" sz="1100" kern="100" dirty="0">
                        <a:effectLst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7</a:t>
                      </a:r>
                      <a:r>
                        <a:rPr lang="en-US" altLang="zh-CN" sz="1000" kern="100" baseline="30000" dirty="0">
                          <a:effectLst/>
                        </a:rPr>
                        <a:t>th</a:t>
                      </a:r>
                      <a:r>
                        <a:rPr lang="en-US" altLang="zh-CN" sz="1000" kern="100" dirty="0">
                          <a:effectLst/>
                        </a:rPr>
                        <a:t> November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009247"/>
                  </a:ext>
                </a:extLst>
              </a:tr>
              <a:tr h="2754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09:00 – 09:30 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Welcome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Introduction​s &amp; Objectives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Model Calibration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Demand projections 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Sector Deep Dive – Agriculture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Socio-economic analysis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Multi-criteria analysis ​​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Recap of Day 1 - 3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271695"/>
                  </a:ext>
                </a:extLst>
              </a:tr>
              <a:tr h="678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09:30 – 11:00​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Country Presentation and Discussions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Nigeria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Ghana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Kenya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Barbados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Define &amp; Run scenarios ​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 Types of scenarios​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 Tailoring scenarios​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 Troubleshooting and sense-checking scenarios​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246039"/>
                  </a:ext>
                </a:extLst>
              </a:tr>
              <a:tr h="167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11:00 - 11: 20​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35300"/>
                  </a:ext>
                </a:extLst>
              </a:tr>
              <a:tr h="678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11:20 – 12:30​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Country Presentation and Discussions 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 India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 Malaysia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 Philippines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- Tanzania 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Sector Deep Dive – Power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Structure of the power sector and key technologies, and fuels, in the power sector 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Investment Planning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Supply and Demand Side Policy Analysis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00" kern="100" dirty="0">
                          <a:effectLst/>
                        </a:rPr>
                        <a:t>Communicating Results</a:t>
                      </a:r>
                      <a:endParaRPr lang="en-US" sz="1100" kern="100" dirty="0">
                        <a:effectLst/>
                        <a:latin typeface="Aptos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Specific Scenario Training and Insights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00" kern="100">
                          <a:effectLst/>
                        </a:rPr>
                        <a:t>- Participant led modelling</a:t>
                      </a: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660506"/>
                  </a:ext>
                </a:extLst>
              </a:tr>
              <a:tr h="1410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12:30 – 13:30​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Lunch​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Lunch​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Lunch​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Lunch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250608"/>
                  </a:ext>
                </a:extLst>
              </a:tr>
              <a:tr h="9477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13:30 – 14:15​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​ETP – Scope and Models for a Comprehensive Assessment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Sector Deep Dive – Buildings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Structure of the building sector and key technologies, fuels, and processes in residential and non-residential buildings​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Energy access​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Cooking​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00" kern="1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Modelling Clean Cooking Access</a:t>
                      </a:r>
                      <a:endParaRPr lang="en-US" sz="1000" kern="100" dirty="0">
                        <a:solidFill>
                          <a:schemeClr val="dk1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​Hands-On Modelling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Model Calibration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Demand Forecasting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Creating Input Sheet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Understanding Output Sheet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Basics Assignments -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Power –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NZE 2070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No new coal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Industry –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Inc. Virgin steel production 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Inc. Cement production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Transport –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No liquid fuel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Buildings –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Only improved cookstoves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Revisiting Concepts 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Debriefing and Feedback</a:t>
                      </a: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Certificate Distribution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187208"/>
                  </a:ext>
                </a:extLst>
              </a:tr>
              <a:tr h="409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14:15 – 14:45​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SEM introduction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Sector Deep Dive – Transport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Structure of the transport sector and key technologies, and fuels, in transport sector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337616"/>
                  </a:ext>
                </a:extLst>
              </a:tr>
              <a:tr h="1400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14:45 – 15:45​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​SEM Modelling Methodology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Logistics ​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GHG inventory​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Energy statistics​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Temporal split​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- RES theory​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Sector Deep Dive – Industry</a:t>
                      </a:r>
                      <a:endParaRPr lang="en-US" sz="1100" kern="100" dirty="0">
                        <a:effectLst/>
                      </a:endParaRPr>
                    </a:p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Structure of the industry module and key technologies, fuels, and processes of iron and steel, cement, chemicals, and other industry​​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362113"/>
                  </a:ext>
                </a:extLst>
              </a:tr>
              <a:tr h="167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15:45 – 16:00​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Coffee Break​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100">
                        <a:effectLst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637216"/>
                  </a:ext>
                </a:extLst>
              </a:tr>
              <a:tr h="167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16:00 – 17:00​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Broader Picture Analysis – Case Study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Sector Deep Dive – Hydrogen and Storage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Hands-On Modelling – Contd.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0" marR="3720" marT="3720" marB="372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24096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1AB73C3-FA4E-177E-A376-D115ABDDE9DC}"/>
              </a:ext>
            </a:extLst>
          </p:cNvPr>
          <p:cNvSpPr txBox="1">
            <a:spLocks/>
          </p:cNvSpPr>
          <p:nvPr/>
        </p:nvSpPr>
        <p:spPr>
          <a:xfrm>
            <a:off x="204946" y="182161"/>
            <a:ext cx="10428683" cy="47520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 Rounded MT Bold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ETIP TTT Workshop agenda - Agenda</a:t>
            </a:r>
          </a:p>
        </p:txBody>
      </p:sp>
    </p:spTree>
    <p:extLst>
      <p:ext uri="{BB962C8B-B14F-4D97-AF65-F5344CB8AC3E}">
        <p14:creationId xmlns:p14="http://schemas.microsoft.com/office/powerpoint/2010/main" val="304607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404</Words>
  <Application>Microsoft Office PowerPoint</Application>
  <PresentationFormat>Widescreen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Wei Li</dc:creator>
  <cp:lastModifiedBy>Wei Li</cp:lastModifiedBy>
  <cp:revision>1</cp:revision>
  <dcterms:created xsi:type="dcterms:W3CDTF">2024-11-28T12:19:50Z</dcterms:created>
  <dcterms:modified xsi:type="dcterms:W3CDTF">2024-11-28T12:48:35Z</dcterms:modified>
</cp:coreProperties>
</file>